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1" r:id="rId4"/>
    <p:sldId id="270" r:id="rId5"/>
    <p:sldId id="267" r:id="rId6"/>
    <p:sldId id="272" r:id="rId7"/>
    <p:sldId id="273" r:id="rId8"/>
    <p:sldId id="274" r:id="rId9"/>
    <p:sldId id="275" r:id="rId10"/>
    <p:sldId id="277" r:id="rId11"/>
    <p:sldId id="283" r:id="rId12"/>
    <p:sldId id="286" r:id="rId13"/>
    <p:sldId id="258" r:id="rId14"/>
    <p:sldId id="282" r:id="rId15"/>
    <p:sldId id="287" r:id="rId16"/>
    <p:sldId id="259" r:id="rId17"/>
    <p:sldId id="261" r:id="rId18"/>
    <p:sldId id="262" r:id="rId19"/>
    <p:sldId id="264" r:id="rId20"/>
    <p:sldId id="263" r:id="rId21"/>
    <p:sldId id="265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FD9"/>
    <a:srgbClr val="D5E9C9"/>
    <a:srgbClr val="C5E0B4"/>
    <a:srgbClr val="EAF4E4"/>
    <a:srgbClr val="EFF6EA"/>
    <a:srgbClr val="FFFFFF"/>
    <a:srgbClr val="273C18"/>
    <a:srgbClr val="374151"/>
    <a:srgbClr val="8FBC94"/>
    <a:srgbClr val="B0D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8D-4EB9-883D-E5C0B9B73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BRT</a:t>
            </a: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2-4CB3-BE82-8E9E31B89A2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2-4CB3-BE82-8E9E31B89A2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72-4CB3-BE82-8E9E31B89A2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72-4CB3-BE82-8E9E31B89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2-4CB3-BE82-8E9E31B89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3-4521-9E70-63B4EECD9C2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3-4521-9E70-63B4EECD9C2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3-4521-9E70-63B4EECD9C2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3-4521-9E70-63B4EECD9C24}"/>
                </c:ext>
              </c:extLst>
            </c:dLbl>
            <c:dLbl>
              <c:idx val="1"/>
              <c:layout>
                <c:manualLayout>
                  <c:x val="9.9436739784698483E-2"/>
                  <c:y val="-0.18089276573837862"/>
                </c:manualLayout>
              </c:layout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3-4521-9E70-63B4EECD9C2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3-4521-9E70-63B4EECD9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4521-9E70-63B4EECD9C2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0-4A9E-8D5A-544AF91D5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</a:t>
            </a:r>
            <a:r>
              <a:rPr lang="ko-KR" altLang="en-US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4-4730-BCA6-F32AFDD4F65F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4-4730-BCA6-F32AFDD4F6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F6F74F-27F6-4DF9-841E-2BF21A513211}" type="CATEGORYNAME">
                      <a:rPr lang="ko-KR" altLang="en-US" b="1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/>
                      </a:pPr>
                      <a:t>[범주 이름]</a:t>
                    </a:fld>
                    <a:endParaRPr lang="ko-KR" altLang="en-US" b="1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/>
                    </a:pPr>
                    <a:fld id="{458B70B5-60B5-4223-857D-3D439677EC65}" type="PERCENTAGE">
                      <a:rPr lang="en-US" altLang="ko-KR" b="1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/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24-4730-BCA6-F32AFDD4F65F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C5FFF8-0AB8-4BBE-82BA-EBA03341A31B}" type="CATEGORYNAME">
                      <a:rPr lang="ko-KR" altLang="en-US" b="1">
                        <a:solidFill>
                          <a:schemeClr val="tx1"/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="1" baseline="0" dirty="0">
                      <a:solidFill>
                        <a:schemeClr val="tx1"/>
                      </a:solidFill>
                      <a:latin typeface="닉스곤체 B 2.0" panose="020B0600000101010101" pitchFamily="34" charset="-127"/>
                      <a:ea typeface="닉스곤체 B 2.0" panose="020B0600000101010101" pitchFamily="34" charset="-127"/>
                    </a:endParaRPr>
                  </a:p>
                  <a:p>
                    <a:pPr>
                      <a:defRPr/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24-4730-BCA6-F32AFDD4F65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4-4730-BCA6-F32AFDD4F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50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30-40E7-84CF-36B12F9068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30-40E7-84CF-36B12F90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0-40E7-84CF-36B12F9068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일반시내버스</a:t>
            </a:r>
            <a:r>
              <a:rPr lang="en-US" altLang="ko-KR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81-4E79-A752-DD41AEF7251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81-4E79-A752-DD41AEF725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F6F74F-27F6-4DF9-841E-2BF21A513211}" type="CATEGORYNAME">
                      <a:rPr lang="ko-KR" altLang="en-US" b="1" smtClean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 b="1"/>
                      </a:pPr>
                      <a:t>[범주 이름]</a:t>
                    </a:fld>
                    <a:endParaRPr lang="ko-KR" altLang="en-US" b="1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 b="1"/>
                    </a:pPr>
                    <a:r>
                      <a:rPr lang="en-US" altLang="ko-KR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81-4E79-A752-DD41AEF72513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81-4E79-A752-DD41AEF7251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1-4E79-A752-DD41AEF72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E-4F75-89BE-6FED849813E7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E-4F75-89BE-6FED849813E7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E-4F75-89BE-6FED849813E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24E-4F75-89BE-6FED849813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24E-4F75-89BE-6FED849813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4E-4F75-89BE-6FED84981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4E-4F75-89BE-6FED849813E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D-4B54-BE81-7505C248E4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시외</a:t>
            </a:r>
            <a:r>
              <a:rPr lang="en-US" altLang="ko-KR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7-4B8B-BD72-D0B7B54EF828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7-4B8B-BD72-D0B7B54EF828}"/>
              </c:ext>
            </c:extLst>
          </c:dPt>
          <c:dLbls>
            <c:dLbl>
              <c:idx val="0"/>
              <c:layout>
                <c:manualLayout>
                  <c:x val="-0.16456586240224769"/>
                  <c:y val="0.193301701119018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056872820798838"/>
                      <c:h val="0.125086019167006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B7-4B8B-BD72-D0B7B54EF828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B7-4B8B-BD72-D0B7B54EF8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7-4B8B-BD72-D0B7B54E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99-410C-8C41-2601B3BD5F4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9-410C-8C41-2601B3BD5F4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9-410C-8C41-2601B3BD5F4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99-410C-8C41-2601B3BD5F4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99-410C-8C41-2601B3BD5F4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699-410C-8C41-2601B3BD5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99-410C-8C41-2601B3BD5F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8-415D-A2FE-D85B47268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A3C52-63E9-410D-B620-86A9845C4968}" type="datetimeFigureOut">
              <a:rPr lang="ko-KR" altLang="en-US" smtClean="0"/>
              <a:t>2023-09-27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Excel_Worksheet12.xlsx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00" y="1122363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세종시 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76400" y="3602038"/>
            <a:ext cx="9144000" cy="1655762"/>
          </a:xfrm>
        </p:spPr>
        <p:txBody>
          <a:bodyPr/>
          <a:lstStyle/>
          <a:p>
            <a:r>
              <a:rPr lang="ko-KR" altLang="en-US" dirty="0"/>
              <a:t>세종시 인구 밀집 지역 버스 노선 설계</a:t>
            </a:r>
          </a:p>
        </p:txBody>
      </p:sp>
    </p:spTree>
    <p:extLst>
      <p:ext uri="{BB962C8B-B14F-4D97-AF65-F5344CB8AC3E}">
        <p14:creationId xmlns:p14="http://schemas.microsoft.com/office/powerpoint/2010/main" val="21799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98654" y="2163137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1017644" y="3390013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34153" y="2334407"/>
            <a:ext cx="349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608320" y="2796072"/>
            <a:ext cx="61874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r>
              <a:rPr lang="en-US" altLang="ko-KR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2025</a:t>
            </a:r>
            <a:r>
              <a:rPr lang="ko-KR" altLang="en-US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년부터 시내버스 요금 전면 </a:t>
            </a:r>
            <a:r>
              <a:rPr lang="en-US" altLang="ko-KR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  <a:r>
              <a:rPr lang="ko-KR" altLang="en-US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</a:t>
            </a:r>
            <a:r>
              <a:rPr lang="en-US" altLang="ko-KR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D271DC2B-8A8C-EE92-9FC5-463091854976}"/>
              </a:ext>
            </a:extLst>
          </p:cNvPr>
          <p:cNvSpPr txBox="1">
            <a:spLocks/>
          </p:cNvSpPr>
          <p:nvPr/>
        </p:nvSpPr>
        <p:spPr>
          <a:xfrm>
            <a:off x="846316" y="1093494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개선할 수 없는 대중교통 문제점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608320" y="3846817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182370" y="4432303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세종시 내 대중교통의 문제점은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502517" y="3961023"/>
            <a:ext cx="499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954562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962770" y="428722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제안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902353" y="3323895"/>
            <a:ext cx="4172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(7:00-10:00 , 17:00-20:00)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4-5km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구간 왕복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151784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4255045" y="332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8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4255045" y="6463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8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7445285" y="5816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8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618906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583133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90979564-F20B-8999-F685-BD3F22B4F53C}"/>
              </a:ext>
            </a:extLst>
          </p:cNvPr>
          <p:cNvSpPr/>
          <p:nvPr/>
        </p:nvSpPr>
        <p:spPr>
          <a:xfrm>
            <a:off x="19623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0C97C6-25E3-51C7-A0FB-3B147504FC9E}"/>
              </a:ext>
            </a:extLst>
          </p:cNvPr>
          <p:cNvSpPr/>
          <p:nvPr/>
        </p:nvSpPr>
        <p:spPr>
          <a:xfrm>
            <a:off x="2371482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366789" y="6163379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E64408B0-65A0-DA8F-F029-13858AD4A265}"/>
              </a:ext>
            </a:extLst>
          </p:cNvPr>
          <p:cNvSpPr/>
          <p:nvPr/>
        </p:nvSpPr>
        <p:spPr>
          <a:xfrm>
            <a:off x="30322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9999E06D-C319-EDB4-2411-0D745009585F}"/>
              </a:ext>
            </a:extLst>
          </p:cNvPr>
          <p:cNvSpPr/>
          <p:nvPr/>
        </p:nvSpPr>
        <p:spPr>
          <a:xfrm>
            <a:off x="41021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3F1337-D66F-878C-7DDA-D2162C11D5C3}"/>
              </a:ext>
            </a:extLst>
          </p:cNvPr>
          <p:cNvSpPr/>
          <p:nvPr/>
        </p:nvSpPr>
        <p:spPr>
          <a:xfrm>
            <a:off x="4511282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A4F9D4BE-6B37-C5B2-F9D8-1F2F6D0070F1}"/>
              </a:ext>
            </a:extLst>
          </p:cNvPr>
          <p:cNvSpPr/>
          <p:nvPr/>
        </p:nvSpPr>
        <p:spPr>
          <a:xfrm>
            <a:off x="51720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26E2B2-66ED-13C4-4745-3C697F85716A}"/>
              </a:ext>
            </a:extLst>
          </p:cNvPr>
          <p:cNvSpPr/>
          <p:nvPr/>
        </p:nvSpPr>
        <p:spPr>
          <a:xfrm>
            <a:off x="3437419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369407-BBA5-C48E-91D4-21AF1034C9B7}"/>
              </a:ext>
            </a:extLst>
          </p:cNvPr>
          <p:cNvSpPr/>
          <p:nvPr/>
        </p:nvSpPr>
        <p:spPr>
          <a:xfrm>
            <a:off x="5620633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AD1E91A3-CE9D-871B-E3C8-589056241003}"/>
              </a:ext>
            </a:extLst>
          </p:cNvPr>
          <p:cNvSpPr/>
          <p:nvPr/>
        </p:nvSpPr>
        <p:spPr>
          <a:xfrm>
            <a:off x="62897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FEE95C-73BE-1BBF-6684-E62332F6B1E3}"/>
              </a:ext>
            </a:extLst>
          </p:cNvPr>
          <p:cNvSpPr/>
          <p:nvPr/>
        </p:nvSpPr>
        <p:spPr>
          <a:xfrm>
            <a:off x="6698863" y="2134006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612423E9-CA81-FC8A-60D0-BA84AF44E248}"/>
              </a:ext>
            </a:extLst>
          </p:cNvPr>
          <p:cNvSpPr/>
          <p:nvPr/>
        </p:nvSpPr>
        <p:spPr>
          <a:xfrm>
            <a:off x="73596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339A631C-46F2-0793-A7D6-6D9DD619181D}"/>
              </a:ext>
            </a:extLst>
          </p:cNvPr>
          <p:cNvSpPr/>
          <p:nvPr/>
        </p:nvSpPr>
        <p:spPr>
          <a:xfrm>
            <a:off x="84295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E4A668-5CAF-8E2A-2430-D0D45C74C576}"/>
              </a:ext>
            </a:extLst>
          </p:cNvPr>
          <p:cNvSpPr/>
          <p:nvPr/>
        </p:nvSpPr>
        <p:spPr>
          <a:xfrm>
            <a:off x="8838663" y="2134006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9BB0EB5A-C625-5CFA-4B38-10BB0E93EB80}"/>
              </a:ext>
            </a:extLst>
          </p:cNvPr>
          <p:cNvSpPr/>
          <p:nvPr/>
        </p:nvSpPr>
        <p:spPr>
          <a:xfrm>
            <a:off x="94994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BF026F-C245-6B07-A477-523E1EB594C0}"/>
              </a:ext>
            </a:extLst>
          </p:cNvPr>
          <p:cNvSpPr/>
          <p:nvPr/>
        </p:nvSpPr>
        <p:spPr>
          <a:xfrm>
            <a:off x="7764800" y="2134006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A5788E-7DA8-7BC2-077D-E21E501F693F}"/>
              </a:ext>
            </a:extLst>
          </p:cNvPr>
          <p:cNvSpPr txBox="1"/>
          <p:nvPr/>
        </p:nvSpPr>
        <p:spPr>
          <a:xfrm>
            <a:off x="1514115" y="2526522"/>
            <a:ext cx="13868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D2CA7C-0DEC-DBC1-4D73-BC57CBB4C8A8}"/>
              </a:ext>
            </a:extLst>
          </p:cNvPr>
          <p:cNvSpPr txBox="1"/>
          <p:nvPr/>
        </p:nvSpPr>
        <p:spPr>
          <a:xfrm>
            <a:off x="2664799" y="2575091"/>
            <a:ext cx="14845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세종연구단지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91F80-398F-7958-CCE2-1B3E9543C563}"/>
              </a:ext>
            </a:extLst>
          </p:cNvPr>
          <p:cNvSpPr txBox="1"/>
          <p:nvPr/>
        </p:nvSpPr>
        <p:spPr>
          <a:xfrm>
            <a:off x="3885188" y="2506682"/>
            <a:ext cx="8339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96A7-05F2-FA16-5244-B154AABC2C85}"/>
              </a:ext>
            </a:extLst>
          </p:cNvPr>
          <p:cNvSpPr txBox="1"/>
          <p:nvPr/>
        </p:nvSpPr>
        <p:spPr>
          <a:xfrm>
            <a:off x="4863298" y="2575158"/>
            <a:ext cx="8339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세종소방서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D5AF7-AA30-09B7-3ACA-AF94CE051E08}"/>
              </a:ext>
            </a:extLst>
          </p:cNvPr>
          <p:cNvSpPr txBox="1"/>
          <p:nvPr/>
        </p:nvSpPr>
        <p:spPr>
          <a:xfrm>
            <a:off x="5909558" y="2575090"/>
            <a:ext cx="8339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9CC99-9799-F5CC-A0BC-14EED11DC352}"/>
              </a:ext>
            </a:extLst>
          </p:cNvPr>
          <p:cNvSpPr txBox="1"/>
          <p:nvPr/>
        </p:nvSpPr>
        <p:spPr>
          <a:xfrm>
            <a:off x="7171923" y="2547500"/>
            <a:ext cx="8339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30E3F2-3F40-DA42-48B5-435FF2DFF0AC}"/>
              </a:ext>
            </a:extLst>
          </p:cNvPr>
          <p:cNvSpPr txBox="1"/>
          <p:nvPr/>
        </p:nvSpPr>
        <p:spPr>
          <a:xfrm>
            <a:off x="8022021" y="2581473"/>
            <a:ext cx="8339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공정거래위원회</a:t>
            </a:r>
            <a:endParaRPr lang="ko-KR" altLang="en-US" sz="1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1C11AF-0B26-0D9D-E49B-94FFC709C514}"/>
              </a:ext>
            </a:extLst>
          </p:cNvPr>
          <p:cNvSpPr txBox="1"/>
          <p:nvPr/>
        </p:nvSpPr>
        <p:spPr>
          <a:xfrm>
            <a:off x="9210340" y="2493915"/>
            <a:ext cx="13840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중앙동</a:t>
            </a:r>
            <a:endParaRPr lang="ko-KR" alt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32E544-7DAD-3ACF-3E33-FD0E6B6AEF72}"/>
              </a:ext>
            </a:extLst>
          </p:cNvPr>
          <p:cNvSpPr txBox="1"/>
          <p:nvPr/>
        </p:nvSpPr>
        <p:spPr>
          <a:xfrm>
            <a:off x="969236" y="2079634"/>
            <a:ext cx="13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A402FD75-EB00-8EF5-CB48-7A23C966B9C4}"/>
              </a:ext>
            </a:extLst>
          </p:cNvPr>
          <p:cNvSpPr/>
          <p:nvPr/>
        </p:nvSpPr>
        <p:spPr>
          <a:xfrm>
            <a:off x="11686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AFAE9C-F562-E660-1084-41253C3D459C}"/>
              </a:ext>
            </a:extLst>
          </p:cNvPr>
          <p:cNvSpPr/>
          <p:nvPr/>
        </p:nvSpPr>
        <p:spPr>
          <a:xfrm>
            <a:off x="1577748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88D0EEA8-FABC-C5B6-CD65-BED3CD0AEBD4}"/>
              </a:ext>
            </a:extLst>
          </p:cNvPr>
          <p:cNvSpPr/>
          <p:nvPr/>
        </p:nvSpPr>
        <p:spPr>
          <a:xfrm>
            <a:off x="22385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98BB5433-3881-E3E5-CF8A-5826E129EAAB}"/>
              </a:ext>
            </a:extLst>
          </p:cNvPr>
          <p:cNvSpPr/>
          <p:nvPr/>
        </p:nvSpPr>
        <p:spPr>
          <a:xfrm>
            <a:off x="33084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41027C8-8D57-EAD0-EC10-D595DA5BA693}"/>
              </a:ext>
            </a:extLst>
          </p:cNvPr>
          <p:cNvSpPr/>
          <p:nvPr/>
        </p:nvSpPr>
        <p:spPr>
          <a:xfrm>
            <a:off x="3717548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형: 비어 있음 64">
            <a:extLst>
              <a:ext uri="{FF2B5EF4-FFF2-40B4-BE49-F238E27FC236}">
                <a16:creationId xmlns:a16="http://schemas.microsoft.com/office/drawing/2014/main" id="{80C6B85B-F3B5-480F-D639-28C96FBC7AE0}"/>
              </a:ext>
            </a:extLst>
          </p:cNvPr>
          <p:cNvSpPr/>
          <p:nvPr/>
        </p:nvSpPr>
        <p:spPr>
          <a:xfrm>
            <a:off x="43783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6B284F-4938-6D9D-0D1C-44D3737B0987}"/>
              </a:ext>
            </a:extLst>
          </p:cNvPr>
          <p:cNvSpPr/>
          <p:nvPr/>
        </p:nvSpPr>
        <p:spPr>
          <a:xfrm>
            <a:off x="2643685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35EE01-5A26-721C-EE8C-3099C174901D}"/>
              </a:ext>
            </a:extLst>
          </p:cNvPr>
          <p:cNvSpPr/>
          <p:nvPr/>
        </p:nvSpPr>
        <p:spPr>
          <a:xfrm>
            <a:off x="4826899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형: 비어 있음 67">
            <a:extLst>
              <a:ext uri="{FF2B5EF4-FFF2-40B4-BE49-F238E27FC236}">
                <a16:creationId xmlns:a16="http://schemas.microsoft.com/office/drawing/2014/main" id="{3C6B59F4-4109-716C-5BCF-319B1C32DA90}"/>
              </a:ext>
            </a:extLst>
          </p:cNvPr>
          <p:cNvSpPr/>
          <p:nvPr/>
        </p:nvSpPr>
        <p:spPr>
          <a:xfrm>
            <a:off x="54960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55B478-06D7-E3B4-CAF1-C742707DA755}"/>
              </a:ext>
            </a:extLst>
          </p:cNvPr>
          <p:cNvSpPr/>
          <p:nvPr/>
        </p:nvSpPr>
        <p:spPr>
          <a:xfrm>
            <a:off x="5905129" y="341623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AC4A2A5E-FC29-7DAB-3075-F8DA7485EF53}"/>
              </a:ext>
            </a:extLst>
          </p:cNvPr>
          <p:cNvSpPr/>
          <p:nvPr/>
        </p:nvSpPr>
        <p:spPr>
          <a:xfrm>
            <a:off x="65659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원형: 비어 있음 70">
            <a:extLst>
              <a:ext uri="{FF2B5EF4-FFF2-40B4-BE49-F238E27FC236}">
                <a16:creationId xmlns:a16="http://schemas.microsoft.com/office/drawing/2014/main" id="{19B720A4-76E8-E0BA-B62A-407401778B82}"/>
              </a:ext>
            </a:extLst>
          </p:cNvPr>
          <p:cNvSpPr/>
          <p:nvPr/>
        </p:nvSpPr>
        <p:spPr>
          <a:xfrm>
            <a:off x="76358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887108-DCE8-1D50-2DD9-F29A0540C31A}"/>
              </a:ext>
            </a:extLst>
          </p:cNvPr>
          <p:cNvSpPr/>
          <p:nvPr/>
        </p:nvSpPr>
        <p:spPr>
          <a:xfrm>
            <a:off x="8044929" y="341623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A01BFEC6-5FB7-0137-2877-5C18185EC4DF}"/>
              </a:ext>
            </a:extLst>
          </p:cNvPr>
          <p:cNvSpPr/>
          <p:nvPr/>
        </p:nvSpPr>
        <p:spPr>
          <a:xfrm>
            <a:off x="87057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2F6428-02B5-B97A-AD1D-A11D7AA0EC83}"/>
              </a:ext>
            </a:extLst>
          </p:cNvPr>
          <p:cNvSpPr/>
          <p:nvPr/>
        </p:nvSpPr>
        <p:spPr>
          <a:xfrm>
            <a:off x="6971066" y="341623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FC93EA-4706-8E98-09B3-CE25EA42C762}"/>
              </a:ext>
            </a:extLst>
          </p:cNvPr>
          <p:cNvSpPr txBox="1"/>
          <p:nvPr/>
        </p:nvSpPr>
        <p:spPr>
          <a:xfrm>
            <a:off x="395920" y="3347028"/>
            <a:ext cx="13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420772-FD2E-CACA-B60F-A4FFE31A0807}"/>
              </a:ext>
            </a:extLst>
          </p:cNvPr>
          <p:cNvSpPr/>
          <p:nvPr/>
        </p:nvSpPr>
        <p:spPr>
          <a:xfrm>
            <a:off x="9107698" y="340352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9DDA5BB2-2AAF-602C-7048-7C83CE7001F6}"/>
              </a:ext>
            </a:extLst>
          </p:cNvPr>
          <p:cNvSpPr/>
          <p:nvPr/>
        </p:nvSpPr>
        <p:spPr>
          <a:xfrm>
            <a:off x="9768472" y="323080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원형: 비어 있음 80">
            <a:extLst>
              <a:ext uri="{FF2B5EF4-FFF2-40B4-BE49-F238E27FC236}">
                <a16:creationId xmlns:a16="http://schemas.microsoft.com/office/drawing/2014/main" id="{5F068243-FA52-2BE3-D710-C09AD97974EA}"/>
              </a:ext>
            </a:extLst>
          </p:cNvPr>
          <p:cNvSpPr/>
          <p:nvPr/>
        </p:nvSpPr>
        <p:spPr>
          <a:xfrm>
            <a:off x="10838372" y="323080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원형: 비어 있음 82">
            <a:extLst>
              <a:ext uri="{FF2B5EF4-FFF2-40B4-BE49-F238E27FC236}">
                <a16:creationId xmlns:a16="http://schemas.microsoft.com/office/drawing/2014/main" id="{39DA601D-E79E-A60B-98C5-5748C405F214}"/>
              </a:ext>
            </a:extLst>
          </p:cNvPr>
          <p:cNvSpPr/>
          <p:nvPr/>
        </p:nvSpPr>
        <p:spPr>
          <a:xfrm>
            <a:off x="10832543" y="399229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53A39A-848E-C5EE-2A44-1767F26C1E82}"/>
              </a:ext>
            </a:extLst>
          </p:cNvPr>
          <p:cNvSpPr/>
          <p:nvPr/>
        </p:nvSpPr>
        <p:spPr>
          <a:xfrm>
            <a:off x="10173635" y="340352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막힌 원호 84">
            <a:extLst>
              <a:ext uri="{FF2B5EF4-FFF2-40B4-BE49-F238E27FC236}">
                <a16:creationId xmlns:a16="http://schemas.microsoft.com/office/drawing/2014/main" id="{38D1AD84-D5D6-D200-4F9F-C0E5CBB43FA4}"/>
              </a:ext>
            </a:extLst>
          </p:cNvPr>
          <p:cNvSpPr/>
          <p:nvPr/>
        </p:nvSpPr>
        <p:spPr>
          <a:xfrm rot="5400000">
            <a:off x="10832631" y="3610188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1293252" y="568872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70F748-17CC-C24F-BEC7-34015BB411D6}"/>
              </a:ext>
            </a:extLst>
          </p:cNvPr>
          <p:cNvSpPr/>
          <p:nvPr/>
        </p:nvSpPr>
        <p:spPr>
          <a:xfrm>
            <a:off x="1702378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2363152" y="568872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3433052" y="568872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2A16251-F992-B98F-828B-C5BDDB1368AB}"/>
              </a:ext>
            </a:extLst>
          </p:cNvPr>
          <p:cNvSpPr/>
          <p:nvPr/>
        </p:nvSpPr>
        <p:spPr>
          <a:xfrm>
            <a:off x="3842178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4543705" y="573363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39D1739-6B56-5C02-1026-D3FE9BA65823}"/>
              </a:ext>
            </a:extLst>
          </p:cNvPr>
          <p:cNvSpPr/>
          <p:nvPr/>
        </p:nvSpPr>
        <p:spPr>
          <a:xfrm>
            <a:off x="2768315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2122818-E746-FA4B-C870-CEE8FDFE93AD}"/>
              </a:ext>
            </a:extLst>
          </p:cNvPr>
          <p:cNvSpPr/>
          <p:nvPr/>
        </p:nvSpPr>
        <p:spPr>
          <a:xfrm>
            <a:off x="4951529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56206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C2159D-4390-0B2A-4078-C2D30DA52BD0}"/>
              </a:ext>
            </a:extLst>
          </p:cNvPr>
          <p:cNvSpPr/>
          <p:nvPr/>
        </p:nvSpPr>
        <p:spPr>
          <a:xfrm>
            <a:off x="6029759" y="584153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66905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77604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9A75054-EAC7-05EC-D38C-3BDDB3252700}"/>
              </a:ext>
            </a:extLst>
          </p:cNvPr>
          <p:cNvSpPr/>
          <p:nvPr/>
        </p:nvSpPr>
        <p:spPr>
          <a:xfrm>
            <a:off x="8169559" y="584153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88303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F5D0C3-DA29-F67D-ADBE-F8931DFB3B53}"/>
              </a:ext>
            </a:extLst>
          </p:cNvPr>
          <p:cNvSpPr/>
          <p:nvPr/>
        </p:nvSpPr>
        <p:spPr>
          <a:xfrm>
            <a:off x="7095696" y="584153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475179" y="4986009"/>
            <a:ext cx="13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30E951-5F2D-CE9B-4C86-AFE33C9365DC}"/>
              </a:ext>
            </a:extLst>
          </p:cNvPr>
          <p:cNvSpPr/>
          <p:nvPr/>
        </p:nvSpPr>
        <p:spPr>
          <a:xfrm>
            <a:off x="9232328" y="582882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9893102" y="565610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0963002" y="565610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 rot="9662010">
            <a:off x="1362728" y="491065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EF8C325-0EC8-02E7-BDB9-C1D6906C7630}"/>
              </a:ext>
            </a:extLst>
          </p:cNvPr>
          <p:cNvSpPr/>
          <p:nvPr/>
        </p:nvSpPr>
        <p:spPr>
          <a:xfrm>
            <a:off x="10298265" y="582882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막힌 원호 108">
            <a:extLst>
              <a:ext uri="{FF2B5EF4-FFF2-40B4-BE49-F238E27FC236}">
                <a16:creationId xmlns:a16="http://schemas.microsoft.com/office/drawing/2014/main" id="{601CDEDC-25BC-96A6-ABD2-56D022C67242}"/>
              </a:ext>
            </a:extLst>
          </p:cNvPr>
          <p:cNvSpPr/>
          <p:nvPr/>
        </p:nvSpPr>
        <p:spPr>
          <a:xfrm rot="16027318">
            <a:off x="1240848" y="5303113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774455" y="487543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858525" y="6167511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북측</a:t>
            </a:r>
            <a:endParaRPr lang="ko-KR" altLang="en-US" sz="15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2891199" y="5101086"/>
            <a:ext cx="1650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(가락마을20단지) </a:t>
            </a:r>
            <a:endParaRPr lang="ko-KR" altLang="en-US" sz="15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366923" y="6239552"/>
            <a:ext cx="9801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261602" y="5070665"/>
            <a:ext cx="12568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등기정보센터</a:t>
            </a:r>
            <a:endParaRPr lang="ko-KR" altLang="en-US" sz="15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425456" y="6124136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582466" y="5091865"/>
            <a:ext cx="1087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256321" y="6202397"/>
            <a:ext cx="1753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세종포스트빌딩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383823" y="5264072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24928-C0A5-C362-1C30-38F4A056DED7}"/>
              </a:ext>
            </a:extLst>
          </p:cNvPr>
          <p:cNvSpPr txBox="1"/>
          <p:nvPr/>
        </p:nvSpPr>
        <p:spPr>
          <a:xfrm>
            <a:off x="812191" y="3862867"/>
            <a:ext cx="2669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첫마을5단지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22888-BC56-EA07-0936-FEF0B2F9301C}"/>
              </a:ext>
            </a:extLst>
          </p:cNvPr>
          <p:cNvSpPr txBox="1"/>
          <p:nvPr/>
        </p:nvSpPr>
        <p:spPr>
          <a:xfrm>
            <a:off x="1984473" y="3865999"/>
            <a:ext cx="1302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첫마을4단지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9882B-6E73-44D2-6B8D-80FFD7BB3FFD}"/>
              </a:ext>
            </a:extLst>
          </p:cNvPr>
          <p:cNvSpPr txBox="1"/>
          <p:nvPr/>
        </p:nvSpPr>
        <p:spPr>
          <a:xfrm>
            <a:off x="2924500" y="3787695"/>
            <a:ext cx="1306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5,8단지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A7C0A-8D07-14CD-03B4-B700C385C199}"/>
              </a:ext>
            </a:extLst>
          </p:cNvPr>
          <p:cNvSpPr txBox="1"/>
          <p:nvPr/>
        </p:nvSpPr>
        <p:spPr>
          <a:xfrm>
            <a:off x="4015148" y="3814560"/>
            <a:ext cx="12464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C2D65-7010-67C8-59E5-DE99C6CAFD82}"/>
              </a:ext>
            </a:extLst>
          </p:cNvPr>
          <p:cNvSpPr txBox="1"/>
          <p:nvPr/>
        </p:nvSpPr>
        <p:spPr>
          <a:xfrm>
            <a:off x="5206525" y="3799056"/>
            <a:ext cx="11228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7,10단지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F73EE-2FE6-9C9E-4CF9-90E1F2B9ED61}"/>
              </a:ext>
            </a:extLst>
          </p:cNvPr>
          <p:cNvSpPr txBox="1"/>
          <p:nvPr/>
        </p:nvSpPr>
        <p:spPr>
          <a:xfrm>
            <a:off x="6104250" y="3809237"/>
            <a:ext cx="1413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4,7단지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7A5CE-90FE-2570-F65D-FD46DA4DC0BE}"/>
              </a:ext>
            </a:extLst>
          </p:cNvPr>
          <p:cNvSpPr txBox="1"/>
          <p:nvPr/>
        </p:nvSpPr>
        <p:spPr>
          <a:xfrm>
            <a:off x="7224020" y="3808926"/>
            <a:ext cx="13139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C93D0-91E0-A42A-950C-05C2E16F92A8}"/>
              </a:ext>
            </a:extLst>
          </p:cNvPr>
          <p:cNvSpPr txBox="1"/>
          <p:nvPr/>
        </p:nvSpPr>
        <p:spPr>
          <a:xfrm>
            <a:off x="8467136" y="3804242"/>
            <a:ext cx="1064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6,9단지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BCD96-BED9-FB96-237F-7BC599B87168}"/>
              </a:ext>
            </a:extLst>
          </p:cNvPr>
          <p:cNvSpPr txBox="1"/>
          <p:nvPr/>
        </p:nvSpPr>
        <p:spPr>
          <a:xfrm>
            <a:off x="9320738" y="3800319"/>
            <a:ext cx="14664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(가재마을9단지)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2434E-BA38-423F-69B0-C46255A44095}"/>
              </a:ext>
            </a:extLst>
          </p:cNvPr>
          <p:cNvSpPr txBox="1"/>
          <p:nvPr/>
        </p:nvSpPr>
        <p:spPr>
          <a:xfrm>
            <a:off x="10272049" y="2868385"/>
            <a:ext cx="17894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37E94-4E4A-B99A-203C-9D65715DEF60}"/>
              </a:ext>
            </a:extLst>
          </p:cNvPr>
          <p:cNvSpPr txBox="1"/>
          <p:nvPr/>
        </p:nvSpPr>
        <p:spPr>
          <a:xfrm>
            <a:off x="10173635" y="4514426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4DD2083-C1D8-8A49-20DE-3D84ED386BAD}"/>
              </a:ext>
            </a:extLst>
          </p:cNvPr>
          <p:cNvSpPr txBox="1">
            <a:spLocks/>
          </p:cNvSpPr>
          <p:nvPr/>
        </p:nvSpPr>
        <p:spPr>
          <a:xfrm>
            <a:off x="-1962770" y="428722"/>
            <a:ext cx="10940824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+mj-cs"/>
              </a:defRPr>
            </a:lvl1pPr>
          </a:lstStyle>
          <a:p>
            <a:r>
              <a:rPr lang="ko-KR" altLang="en-US"/>
              <a:t>아이디어 제안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2056148" y="626186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0786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기존 서비스와의 차별성 및 독창성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52DAE03-CC31-39E0-28AF-DCFD4B39AFD7}"/>
              </a:ext>
            </a:extLst>
          </p:cNvPr>
          <p:cNvSpPr txBox="1">
            <a:spLocks/>
          </p:cNvSpPr>
          <p:nvPr/>
        </p:nvSpPr>
        <p:spPr>
          <a:xfrm>
            <a:off x="838200" y="944245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| </a:t>
            </a:r>
            <a:r>
              <a:rPr lang="ko-KR" altLang="en-US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 세종시 버스 종류에 대한 간단한 설명 </a:t>
            </a:r>
          </a:p>
        </p:txBody>
      </p:sp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188401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849096"/>
            <a:ext cx="8734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두루타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이용대상은 주로 고령층으로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주민이동편의를 위해 생긴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콜버스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(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면지역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위주 운행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앱으로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실시간 예약 시 </a:t>
            </a:r>
            <a:r>
              <a:rPr kumimoji="0" lang="ko-KR" altLang="ko-KR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"대중교통 이용이 불편한 지역“</a:t>
            </a:r>
            <a:r>
              <a:rPr kumimoji="0" lang="en-US" altLang="ko-KR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에서도 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-273007" y="4361612"/>
            <a:ext cx="8734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정해진 노선에 따라 다니는 버스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X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=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합승해도 되는 택시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수요응답형으로 최적의 운행거리를 따져 호출한 이용객을 태우러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감 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77624" y="2958602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면지역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위주 운행　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&gt;&gt;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행복도시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+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074420" y="5683029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&gt;&gt;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출퇴근용으로 부적합함</a:t>
            </a:r>
            <a:endParaRPr lang="ko-KR" altLang="en-US" dirty="0">
              <a:solidFill>
                <a:schemeClr val="bg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기존 서비스와의 차별성 및 독창성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EC5BE13-DFD1-D9F2-768B-2AC4B0170BA2}"/>
              </a:ext>
            </a:extLst>
          </p:cNvPr>
          <p:cNvSpPr txBox="1">
            <a:spLocks/>
          </p:cNvSpPr>
          <p:nvPr/>
        </p:nvSpPr>
        <p:spPr>
          <a:xfrm>
            <a:off x="838200" y="944245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| </a:t>
            </a:r>
            <a:r>
              <a:rPr lang="ko-KR" altLang="en-US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 세종시 버스 종류에 대한 간단한 설명 </a:t>
            </a:r>
          </a:p>
        </p:txBody>
      </p:sp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745606" y="1927302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739481" y="1831299"/>
            <a:ext cx="7383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BRT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바로타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세종시와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주변 도시를 연결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하는 광역간선 급행버스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주변 도시로 출퇴근 하는 사람들에게는 적합한 버스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670300" y="2922869"/>
            <a:ext cx="765302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세종시 내 출퇴근용으로는 돌아가는 노선과 긴 배차간격을 지니고 있어 부적합</a:t>
            </a:r>
            <a:r>
              <a:rPr lang="en-US" altLang="ko-KR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1001643" y="446742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ELT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얼른타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버스</a:t>
            </a:r>
            <a:endParaRPr lang="ko-KR" altLang="en-US" dirty="0"/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846316" y="4914683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08170" y="4237981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차별성</a:t>
            </a:r>
            <a:endParaRPr lang="en-US" altLang="ko-KR" b="1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898246" y="4237981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독창성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BEA3937-72E9-3337-AFD6-B7F8B7C2321C}"/>
              </a:ext>
            </a:extLst>
          </p:cNvPr>
          <p:cNvSpPr/>
          <p:nvPr/>
        </p:nvSpPr>
        <p:spPr>
          <a:xfrm>
            <a:off x="2085158" y="1419165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기본 정보 및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BAC6E5D-A65D-4C0E-BECB-745E8F6824ED}"/>
              </a:ext>
            </a:extLst>
          </p:cNvPr>
          <p:cNvSpPr txBox="1">
            <a:spLocks/>
          </p:cNvSpPr>
          <p:nvPr/>
        </p:nvSpPr>
        <p:spPr>
          <a:xfrm>
            <a:off x="2234322" y="5676093"/>
            <a:ext cx="10799989" cy="1181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E3A54E-4AE3-4931-B654-10F8FAB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2AEA8F7-03C5-48C6-B2F6-749DAFA4ACF5}"/>
              </a:ext>
            </a:extLst>
          </p:cNvPr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63EBEF-E518-10EB-6E76-E8FDDC672066}"/>
              </a:ext>
            </a:extLst>
          </p:cNvPr>
          <p:cNvSpPr/>
          <p:nvPr/>
        </p:nvSpPr>
        <p:spPr>
          <a:xfrm>
            <a:off x="1717361" y="2430737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253B2D-22C8-BE2E-725F-296C1FF00AB4}"/>
              </a:ext>
            </a:extLst>
          </p:cNvPr>
          <p:cNvSpPr/>
          <p:nvPr/>
        </p:nvSpPr>
        <p:spPr>
          <a:xfrm>
            <a:off x="3450478" y="2436451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4EA22-4834-4F54-7A7A-EB08852980E7}"/>
              </a:ext>
            </a:extLst>
          </p:cNvPr>
          <p:cNvSpPr/>
          <p:nvPr/>
        </p:nvSpPr>
        <p:spPr>
          <a:xfrm>
            <a:off x="1717942" y="3204866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81B5E-A92A-AA60-4481-7C2F1D303DD7}"/>
              </a:ext>
            </a:extLst>
          </p:cNvPr>
          <p:cNvSpPr/>
          <p:nvPr/>
        </p:nvSpPr>
        <p:spPr>
          <a:xfrm>
            <a:off x="3450478" y="3214214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6182B3-CF50-0E3A-ED0F-6C3CAC3F897A}"/>
              </a:ext>
            </a:extLst>
          </p:cNvPr>
          <p:cNvSpPr/>
          <p:nvPr/>
        </p:nvSpPr>
        <p:spPr>
          <a:xfrm>
            <a:off x="3986836" y="3213385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6DD12C-FF52-4E6D-D1D3-A25FC3B8F9EB}"/>
              </a:ext>
            </a:extLst>
          </p:cNvPr>
          <p:cNvSpPr/>
          <p:nvPr/>
        </p:nvSpPr>
        <p:spPr>
          <a:xfrm>
            <a:off x="4527438" y="3214214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E5F8EA-2D99-E254-5CE6-58B45CBFE454}"/>
              </a:ext>
            </a:extLst>
          </p:cNvPr>
          <p:cNvSpPr/>
          <p:nvPr/>
        </p:nvSpPr>
        <p:spPr>
          <a:xfrm>
            <a:off x="1717361" y="4009431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55F27F-A11C-B180-0E5C-D18DE77CC664}"/>
              </a:ext>
            </a:extLst>
          </p:cNvPr>
          <p:cNvSpPr/>
          <p:nvPr/>
        </p:nvSpPr>
        <p:spPr>
          <a:xfrm>
            <a:off x="3390229" y="4009431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69187C-3960-4946-9BF6-C33F7577D8F5}"/>
              </a:ext>
            </a:extLst>
          </p:cNvPr>
          <p:cNvSpPr/>
          <p:nvPr/>
        </p:nvSpPr>
        <p:spPr>
          <a:xfrm>
            <a:off x="1717361" y="4813542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ECB9CA-6591-3E89-ED3A-57EAD32A7C09}"/>
              </a:ext>
            </a:extLst>
          </p:cNvPr>
          <p:cNvSpPr/>
          <p:nvPr/>
        </p:nvSpPr>
        <p:spPr>
          <a:xfrm>
            <a:off x="6768160" y="1381634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153302-5347-D3F8-8525-1A2254339712}"/>
              </a:ext>
            </a:extLst>
          </p:cNvPr>
          <p:cNvSpPr/>
          <p:nvPr/>
        </p:nvSpPr>
        <p:spPr>
          <a:xfrm>
            <a:off x="6736156" y="236991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11C396-5790-EC7E-9D8D-7797EA885C14}"/>
              </a:ext>
            </a:extLst>
          </p:cNvPr>
          <p:cNvSpPr/>
          <p:nvPr/>
        </p:nvSpPr>
        <p:spPr>
          <a:xfrm>
            <a:off x="6795228" y="3187483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B73BF1-6DE2-8494-06BF-560B4DB04F84}"/>
              </a:ext>
            </a:extLst>
          </p:cNvPr>
          <p:cNvSpPr/>
          <p:nvPr/>
        </p:nvSpPr>
        <p:spPr>
          <a:xfrm>
            <a:off x="7934184" y="3189195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2B2B54-079D-F578-6254-3BEA465C4C48}"/>
              </a:ext>
            </a:extLst>
          </p:cNvPr>
          <p:cNvSpPr/>
          <p:nvPr/>
        </p:nvSpPr>
        <p:spPr>
          <a:xfrm>
            <a:off x="9102676" y="3187483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841009-B02C-CADB-C209-771EA3AF7A3C}"/>
              </a:ext>
            </a:extLst>
          </p:cNvPr>
          <p:cNvSpPr/>
          <p:nvPr/>
        </p:nvSpPr>
        <p:spPr>
          <a:xfrm>
            <a:off x="6795228" y="3965471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세가지 정보 비교</a:t>
            </a: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E18E0DCB-38A4-86CD-8931-01B5FDD3218A}"/>
              </a:ext>
            </a:extLst>
          </p:cNvPr>
          <p:cNvSpPr/>
          <p:nvPr/>
        </p:nvSpPr>
        <p:spPr>
          <a:xfrm>
            <a:off x="6759775" y="4784343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4643420-A6ED-9BDB-6853-61F68DD8EAA7}"/>
              </a:ext>
            </a:extLst>
          </p:cNvPr>
          <p:cNvSpPr/>
          <p:nvPr/>
        </p:nvSpPr>
        <p:spPr>
          <a:xfrm>
            <a:off x="2370666" y="2985091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11D57C3-366F-EA47-D4BF-35E1092FDF31}"/>
              </a:ext>
            </a:extLst>
          </p:cNvPr>
          <p:cNvSpPr/>
          <p:nvPr/>
        </p:nvSpPr>
        <p:spPr>
          <a:xfrm>
            <a:off x="2370666" y="3753506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736A5B0E-884E-DC76-4B95-0328FCEE65CA}"/>
              </a:ext>
            </a:extLst>
          </p:cNvPr>
          <p:cNvSpPr/>
          <p:nvPr/>
        </p:nvSpPr>
        <p:spPr>
          <a:xfrm>
            <a:off x="4138571" y="3751918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13FF7479-43E0-D90D-EF7D-46721EC5BA35}"/>
              </a:ext>
            </a:extLst>
          </p:cNvPr>
          <p:cNvSpPr/>
          <p:nvPr/>
        </p:nvSpPr>
        <p:spPr>
          <a:xfrm>
            <a:off x="2366692" y="4561730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CD3E68F-9BEA-868C-7D7B-FD508ACDF9B9}"/>
              </a:ext>
            </a:extLst>
          </p:cNvPr>
          <p:cNvSpPr/>
          <p:nvPr/>
        </p:nvSpPr>
        <p:spPr>
          <a:xfrm>
            <a:off x="4134597" y="4560142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F731547-E1F1-7019-B34C-4FBA13D7A5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795491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DF41D2B-CA34-8224-D9A8-86466596C7DB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795490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EE9897A-CF84-DD85-606A-9F141DD096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742092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D6C8451-50DC-8B7E-F7D9-EC797806D6A6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742091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74E4CBD-73F5-9F98-7616-4AAF72B56C31}"/>
              </a:ext>
            </a:extLst>
          </p:cNvPr>
          <p:cNvCxnSpPr>
            <a:cxnSpLocks/>
          </p:cNvCxnSpPr>
          <p:nvPr/>
        </p:nvCxnSpPr>
        <p:spPr>
          <a:xfrm>
            <a:off x="4257397" y="3107267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C41D71D-EA9C-9158-390E-EF2FA2D73B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51631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249419D-EA2F-622A-0530-BF1B0CE3AA85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516227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0E4472F-BF0B-34A8-975B-C89A42EEE08F}"/>
              </a:ext>
            </a:extLst>
          </p:cNvPr>
          <p:cNvCxnSpPr>
            <a:cxnSpLocks/>
          </p:cNvCxnSpPr>
          <p:nvPr/>
        </p:nvCxnSpPr>
        <p:spPr>
          <a:xfrm>
            <a:off x="8521847" y="3000257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E0A4BCDA-77CC-2903-A44C-7EFC1C7203D5}"/>
              </a:ext>
            </a:extLst>
          </p:cNvPr>
          <p:cNvSpPr/>
          <p:nvPr/>
        </p:nvSpPr>
        <p:spPr>
          <a:xfrm>
            <a:off x="8414320" y="3744719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9B6B8DFF-9DA1-3E9C-0A04-EA27865AD779}"/>
              </a:ext>
            </a:extLst>
          </p:cNvPr>
          <p:cNvSpPr/>
          <p:nvPr/>
        </p:nvSpPr>
        <p:spPr>
          <a:xfrm>
            <a:off x="8408765" y="4514111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위로 굽음 57">
            <a:extLst>
              <a:ext uri="{FF2B5EF4-FFF2-40B4-BE49-F238E27FC236}">
                <a16:creationId xmlns:a16="http://schemas.microsoft.com/office/drawing/2014/main" id="{7D56B4A8-E7A4-71C4-5EC9-692E8A69E820}"/>
              </a:ext>
            </a:extLst>
          </p:cNvPr>
          <p:cNvSpPr/>
          <p:nvPr/>
        </p:nvSpPr>
        <p:spPr>
          <a:xfrm>
            <a:off x="5106804" y="1438086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C1468707-7420-AB22-5197-5188A63DAEFD}"/>
              </a:ext>
            </a:extLst>
          </p:cNvPr>
          <p:cNvSpPr/>
          <p:nvPr/>
        </p:nvSpPr>
        <p:spPr>
          <a:xfrm>
            <a:off x="5614624" y="1581828"/>
            <a:ext cx="859540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42AE039-3D36-FDFB-D30C-05F54C099B21}"/>
              </a:ext>
            </a:extLst>
          </p:cNvPr>
          <p:cNvSpPr/>
          <p:nvPr/>
        </p:nvSpPr>
        <p:spPr>
          <a:xfrm>
            <a:off x="5441549" y="1304059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3E7A1-53C7-554A-5395-0FB13FE42C33}"/>
              </a:ext>
            </a:extLst>
          </p:cNvPr>
          <p:cNvSpPr/>
          <p:nvPr/>
        </p:nvSpPr>
        <p:spPr>
          <a:xfrm>
            <a:off x="5626147" y="1797050"/>
            <a:ext cx="130127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7CB1E949-9315-FAAD-F59C-EA03E1DA3093}"/>
              </a:ext>
            </a:extLst>
          </p:cNvPr>
          <p:cNvSpPr/>
          <p:nvPr/>
        </p:nvSpPr>
        <p:spPr>
          <a:xfrm>
            <a:off x="8408765" y="2028814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6004" y="1493057"/>
            <a:ext cx="5399996" cy="458122"/>
          </a:xfrm>
        </p:spPr>
        <p:txBody>
          <a:bodyPr>
            <a:normAutofit/>
          </a:bodyPr>
          <a:lstStyle/>
          <a:p>
            <a:r>
              <a:rPr lang="ko-KR" altLang="en-US" dirty="0"/>
              <a:t>목적 함수</a:t>
            </a:r>
            <a:r>
              <a:rPr lang="en-US" altLang="ko-KR" dirty="0"/>
              <a:t>(Objective Function)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3DED24E1-FC5D-490F-9E3C-543383582D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4367" y="1439252"/>
                <a:ext cx="5399996" cy="503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버스 용량</a:t>
                </a:r>
                <a:r>
                  <a:rPr lang="en-US" altLang="ko-KR" dirty="0"/>
                  <a:t>(Bus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𝑪𝒂𝒑𝒂𝒄𝒊𝒕𝒚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3DED24E1-FC5D-490F-9E3C-543383582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367" y="1439252"/>
                <a:ext cx="5399996" cy="5034642"/>
              </a:xfrm>
              <a:prstGeom prst="rect">
                <a:avLst/>
              </a:prstGeom>
              <a:blipFill>
                <a:blip r:embed="rId2"/>
                <a:stretch>
                  <a:fillRect l="-1467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85B52-822A-465E-81AE-FC9CC1A55350}"/>
                  </a:ext>
                </a:extLst>
              </p:cNvPr>
              <p:cNvSpPr txBox="1"/>
              <p:nvPr/>
            </p:nvSpPr>
            <p:spPr>
              <a:xfrm>
                <a:off x="6219071" y="2876360"/>
                <a:ext cx="137056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85B52-822A-465E-81AE-FC9CC1A5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071" y="2876360"/>
                <a:ext cx="137056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FD62D-B8F8-44AE-A104-064D4FD0CC85}"/>
                  </a:ext>
                </a:extLst>
              </p:cNvPr>
              <p:cNvSpPr/>
              <p:nvPr/>
            </p:nvSpPr>
            <p:spPr>
              <a:xfrm>
                <a:off x="6167006" y="3568319"/>
                <a:ext cx="284526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FD62D-B8F8-44AE-A104-064D4FD0C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06" y="3568319"/>
                <a:ext cx="2845266" cy="1200329"/>
              </a:xfrm>
              <a:prstGeom prst="rect">
                <a:avLst/>
              </a:prstGeom>
              <a:blipFill>
                <a:blip r:embed="rId4"/>
                <a:stretch>
                  <a:fillRect l="-644" t="-1523"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66CBFF7-3EB5-4C21-BE21-0D0C1258C1A3}"/>
              </a:ext>
            </a:extLst>
          </p:cNvPr>
          <p:cNvSpPr txBox="1"/>
          <p:nvPr/>
        </p:nvSpPr>
        <p:spPr>
          <a:xfrm>
            <a:off x="6096000" y="4853247"/>
            <a:ext cx="3775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지역주민의 인구에 비하여 </a:t>
            </a:r>
            <a:b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45901BE-B83B-42BD-BA4F-253148E9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3EA2210-CBC9-40DF-A801-6C3545F332A7}"/>
              </a:ext>
            </a:extLst>
          </p:cNvPr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A6A98-6AD1-46C8-981C-F239B1411E16}"/>
              </a:ext>
            </a:extLst>
          </p:cNvPr>
          <p:cNvSpPr txBox="1"/>
          <p:nvPr/>
        </p:nvSpPr>
        <p:spPr>
          <a:xfrm>
            <a:off x="706968" y="2662117"/>
            <a:ext cx="5031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C7EB34-5F0F-64CC-0418-4D685C438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05484"/>
              </p:ext>
            </p:extLst>
          </p:nvPr>
        </p:nvGraphicFramePr>
        <p:xfrm>
          <a:off x="9685032" y="2181373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3605146-EFE6-E04B-F033-5272967F6386}"/>
              </a:ext>
            </a:extLst>
          </p:cNvPr>
          <p:cNvSpPr txBox="1"/>
          <p:nvPr/>
        </p:nvSpPr>
        <p:spPr>
          <a:xfrm>
            <a:off x="5914367" y="1839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좌석수를 의미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F77A0-45FD-9D55-46EC-7156F3074746}"/>
              </a:ext>
            </a:extLst>
          </p:cNvPr>
          <p:cNvSpPr txBox="1"/>
          <p:nvPr/>
        </p:nvSpPr>
        <p:spPr>
          <a:xfrm>
            <a:off x="8962367" y="6501377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해당 구역은 인구 밀집 지역 순으로 산출</a:t>
            </a:r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128139B8-FA72-4E65-BA9F-9B81D5B48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8782" y="1556658"/>
                <a:ext cx="5541217" cy="503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버스 운행 횟수</a:t>
                </a:r>
                <a:r>
                  <a:rPr lang="en-US" altLang="ko-KR" dirty="0"/>
                  <a:t>(Bus Route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128139B8-FA72-4E65-BA9F-9B81D5B48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782" y="1556658"/>
                <a:ext cx="5541217" cy="5034642"/>
              </a:xfrm>
              <a:prstGeom prst="rect">
                <a:avLst/>
              </a:prstGeom>
              <a:blipFill>
                <a:blip r:embed="rId3"/>
                <a:stretch>
                  <a:fillRect l="-1430" t="-1695" r="-9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099CA-979D-4ACA-BEA9-46C502993465}"/>
                  </a:ext>
                </a:extLst>
              </p:cNvPr>
              <p:cNvSpPr txBox="1"/>
              <p:nvPr/>
            </p:nvSpPr>
            <p:spPr>
              <a:xfrm>
                <a:off x="6390694" y="3170229"/>
                <a:ext cx="841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099CA-979D-4ACA-BEA9-46C5029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694" y="3170229"/>
                <a:ext cx="841577" cy="276999"/>
              </a:xfrm>
              <a:prstGeom prst="rect">
                <a:avLst/>
              </a:prstGeom>
              <a:blipFill>
                <a:blip r:embed="rId4"/>
                <a:stretch>
                  <a:fillRect l="-4348" t="-2222" r="-5072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6F426A-9366-415B-86A3-5C8BF292FF9A}"/>
                  </a:ext>
                </a:extLst>
              </p:cNvPr>
              <p:cNvSpPr/>
              <p:nvPr/>
            </p:nvSpPr>
            <p:spPr>
              <a:xfrm>
                <a:off x="6321408" y="3845255"/>
                <a:ext cx="30156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6F426A-9366-415B-86A3-5C8BF29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408" y="3845255"/>
                <a:ext cx="3015634" cy="646331"/>
              </a:xfrm>
              <a:prstGeom prst="rect">
                <a:avLst/>
              </a:prstGeom>
              <a:blipFill>
                <a:blip r:embed="rId5"/>
                <a:stretch>
                  <a:fillRect t="-3774" b="-16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D350EB-2143-4E4C-992B-12B652F6BA99}"/>
              </a:ext>
            </a:extLst>
          </p:cNvPr>
          <p:cNvSpPr txBox="1"/>
          <p:nvPr/>
        </p:nvSpPr>
        <p:spPr>
          <a:xfrm>
            <a:off x="6227159" y="5082387"/>
            <a:ext cx="330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대기시간 정도를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71178F7A-BC12-452F-9E43-31BF783E8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005" y="1556658"/>
                <a:ext cx="5399995" cy="503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버스의 공간적 분포</a:t>
                </a:r>
                <a:r>
                  <a:rPr lang="en-US" altLang="ko-KR" dirty="0"/>
                  <a:t>(Bus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𝑪𝒐𝒗𝒆𝒓𝒂𝒈𝒆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71178F7A-BC12-452F-9E43-31BF783E8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5" y="1556658"/>
                <a:ext cx="5399995" cy="5034642"/>
              </a:xfrm>
              <a:prstGeom prst="rect">
                <a:avLst/>
              </a:prstGeom>
              <a:blipFill>
                <a:blip r:embed="rId6"/>
                <a:stretch>
                  <a:fillRect l="-1467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FE572B-91B0-47C5-A0ED-365536A15A0A}"/>
                  </a:ext>
                </a:extLst>
              </p:cNvPr>
              <p:cNvSpPr/>
              <p:nvPr/>
            </p:nvSpPr>
            <p:spPr>
              <a:xfrm>
                <a:off x="729731" y="3845255"/>
                <a:ext cx="27267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FE572B-91B0-47C5-A0ED-365536A15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1" y="3845255"/>
                <a:ext cx="2726708" cy="923330"/>
              </a:xfrm>
              <a:prstGeom prst="rect">
                <a:avLst/>
              </a:prstGeom>
              <a:blipFill>
                <a:blip r:embed="rId7"/>
                <a:stretch>
                  <a:fillRect t="-2649" b="-1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A5160-CAA3-470A-9F71-5C3187EF4614}"/>
                  </a:ext>
                </a:extLst>
              </p:cNvPr>
              <p:cNvSpPr txBox="1"/>
              <p:nvPr/>
            </p:nvSpPr>
            <p:spPr>
              <a:xfrm>
                <a:off x="846316" y="3038271"/>
                <a:ext cx="8479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A5160-CAA3-470A-9F71-5C3187EF4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3038271"/>
                <a:ext cx="84798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C1E2BEF-D769-46CD-8B45-3FC2540F7369}"/>
              </a:ext>
            </a:extLst>
          </p:cNvPr>
          <p:cNvSpPr txBox="1"/>
          <p:nvPr/>
        </p:nvSpPr>
        <p:spPr>
          <a:xfrm>
            <a:off x="762001" y="4839677"/>
            <a:ext cx="342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버스 서비스의 </a:t>
            </a:r>
            <a:b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E7ECEDD-EBC6-45BB-90FE-562E517F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3539D0F9-D0C3-40E1-AD66-DAEE4225901C}"/>
              </a:ext>
            </a:extLst>
          </p:cNvPr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1F441-5D85-7C35-7C68-0458C1CDC36E}"/>
              </a:ext>
            </a:extLst>
          </p:cNvPr>
          <p:cNvSpPr txBox="1"/>
          <p:nvPr/>
        </p:nvSpPr>
        <p:spPr>
          <a:xfrm>
            <a:off x="753007" y="1961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AA2F82-E131-D211-18DB-169121E9E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957502"/>
              </p:ext>
            </p:extLst>
          </p:nvPr>
        </p:nvGraphicFramePr>
        <p:xfrm>
          <a:off x="3966849" y="2388708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FAB704-C53A-FEB2-BD25-745D8B7428B5}"/>
              </a:ext>
            </a:extLst>
          </p:cNvPr>
          <p:cNvSpPr txBox="1"/>
          <p:nvPr/>
        </p:nvSpPr>
        <p:spPr>
          <a:xfrm>
            <a:off x="5945784" y="1961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구역 내 버스 정류장을 통과한 총 버스 대수 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4916D07-F9BF-C4F0-9A2D-C2B3842C7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089714"/>
              </p:ext>
            </p:extLst>
          </p:nvPr>
        </p:nvGraphicFramePr>
        <p:xfrm>
          <a:off x="9534100" y="2388706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B72F1-95FE-6AB8-4AA4-6B40C7511189}"/>
              </a:ext>
            </a:extLst>
          </p:cNvPr>
          <p:cNvSpPr/>
          <p:nvPr/>
        </p:nvSpPr>
        <p:spPr>
          <a:xfrm>
            <a:off x="966004" y="2026034"/>
            <a:ext cx="4880311" cy="11473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6002" y="1304554"/>
            <a:ext cx="10799989" cy="5034642"/>
          </a:xfrm>
        </p:spPr>
        <p:txBody>
          <a:bodyPr/>
          <a:lstStyle/>
          <a:p>
            <a:r>
              <a:rPr lang="ko-KR" altLang="en-US" dirty="0"/>
              <a:t>지역 대중교통 이용도 지수</a:t>
            </a:r>
            <a:r>
              <a:rPr lang="en-US" altLang="ko-KR" dirty="0"/>
              <a:t>(LITA: Local Index of Transit Availability)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08F1F2-2592-4EA6-89A5-1D00582008A7}"/>
                  </a:ext>
                </a:extLst>
              </p:cNvPr>
              <p:cNvSpPr txBox="1"/>
              <p:nvPr/>
            </p:nvSpPr>
            <p:spPr>
              <a:xfrm>
                <a:off x="6186872" y="2379205"/>
                <a:ext cx="3870098" cy="424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13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3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3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3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08F1F2-2592-4EA6-89A5-1D0058200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72" y="2379205"/>
                <a:ext cx="3870098" cy="424603"/>
              </a:xfrm>
              <a:prstGeom prst="rect">
                <a:avLst/>
              </a:prstGeom>
              <a:blipFill>
                <a:blip r:embed="rId2"/>
                <a:stretch>
                  <a:fillRect l="-1102" r="-44567" b="-1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9A6B6C8-57B0-463F-A064-F03993912A50}"/>
                  </a:ext>
                </a:extLst>
              </p:cNvPr>
              <p:cNvSpPr/>
              <p:nvPr/>
            </p:nvSpPr>
            <p:spPr>
              <a:xfrm>
                <a:off x="7712065" y="2863424"/>
                <a:ext cx="2863861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3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3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</m:t>
                    </m:r>
                    <m:r>
                      <a:rPr lang="en-US" altLang="ko-KR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𝒅𝒊𝒛𝒆𝒅</m:t>
                    </m:r>
                    <m:r>
                      <a:rPr lang="en-US" altLang="ko-KR" sz="1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3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3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3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9A6B6C8-57B0-463F-A064-F03993912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65" y="2863424"/>
                <a:ext cx="2863861" cy="292388"/>
              </a:xfrm>
              <a:prstGeom prst="rect">
                <a:avLst/>
              </a:prstGeom>
              <a:blipFill>
                <a:blip r:embed="rId3"/>
                <a:stretch>
                  <a:fillRect l="-213" t="-208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D9D25D-507D-4550-BB06-760405F103A6}"/>
              </a:ext>
            </a:extLst>
          </p:cNvPr>
          <p:cNvGrpSpPr/>
          <p:nvPr/>
        </p:nvGrpSpPr>
        <p:grpSpPr>
          <a:xfrm>
            <a:off x="982370" y="3290462"/>
            <a:ext cx="3240000" cy="3600000"/>
            <a:chOff x="1123758" y="3247160"/>
            <a:chExt cx="3023497" cy="34153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60464-37F6-48AC-BA50-A66A099303BA}"/>
                </a:ext>
              </a:extLst>
            </p:cNvPr>
            <p:cNvSpPr txBox="1"/>
            <p:nvPr/>
          </p:nvSpPr>
          <p:spPr>
            <a:xfrm>
              <a:off x="1563161" y="6323981"/>
              <a:ext cx="2144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F6E9F98-01F9-43B9-A88F-B2A58643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E95D8E-2E73-47C7-ADA6-BFA0101D1B59}"/>
              </a:ext>
            </a:extLst>
          </p:cNvPr>
          <p:cNvGrpSpPr/>
          <p:nvPr/>
        </p:nvGrpSpPr>
        <p:grpSpPr>
          <a:xfrm>
            <a:off x="4604568" y="3292645"/>
            <a:ext cx="3240000" cy="3600000"/>
            <a:chOff x="4584249" y="3252005"/>
            <a:chExt cx="3023497" cy="341053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4E5224-4BB1-4DE2-A711-D4FF3FB2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083D36-2774-45FA-BEDC-2C8BC25DA36B}"/>
                </a:ext>
              </a:extLst>
            </p:cNvPr>
            <p:cNvSpPr txBox="1"/>
            <p:nvPr/>
          </p:nvSpPr>
          <p:spPr>
            <a:xfrm>
              <a:off x="4985501" y="6323981"/>
              <a:ext cx="2220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F36A57-C4C6-4632-9170-1117746DD740}"/>
              </a:ext>
            </a:extLst>
          </p:cNvPr>
          <p:cNvGrpSpPr/>
          <p:nvPr/>
        </p:nvGrpSpPr>
        <p:grpSpPr>
          <a:xfrm>
            <a:off x="8248861" y="3295666"/>
            <a:ext cx="3240000" cy="3600000"/>
            <a:chOff x="8035502" y="3255026"/>
            <a:chExt cx="3023497" cy="342272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796FA9-07AE-4FF3-8540-B4D62DAB9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502" y="3255026"/>
              <a:ext cx="3023497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AA149E-B74C-4A3F-9B3E-0D6079D9583E}"/>
                </a:ext>
              </a:extLst>
            </p:cNvPr>
            <p:cNvSpPr txBox="1"/>
            <p:nvPr/>
          </p:nvSpPr>
          <p:spPr>
            <a:xfrm>
              <a:off x="8386708" y="6339196"/>
              <a:ext cx="2321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BA49E6-E452-9477-3502-97B0499316B3}"/>
              </a:ext>
            </a:extLst>
          </p:cNvPr>
          <p:cNvSpPr txBox="1"/>
          <p:nvPr/>
        </p:nvSpPr>
        <p:spPr>
          <a:xfrm>
            <a:off x="982370" y="1679895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4E5E4-6FAC-6161-40E3-DFBD64675E1A}"/>
              </a:ext>
            </a:extLst>
          </p:cNvPr>
          <p:cNvSpPr txBox="1"/>
          <p:nvPr/>
        </p:nvSpPr>
        <p:spPr>
          <a:xfrm>
            <a:off x="982370" y="2161023"/>
            <a:ext cx="739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8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8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8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en-US" altLang="ko-KR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8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Coverage, Frequency</a:t>
            </a:r>
            <a:r>
              <a:rPr lang="ko-KR" altLang="en-US" sz="18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endParaRPr lang="en-US" altLang="ko-KR" sz="1800" b="0" i="0" u="none" strike="noStrike" baseline="0" dirty="0">
              <a:solidFill>
                <a:srgbClr val="273C18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8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서비스 공급이 필요한 지역으로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7D140-DA69-93CD-5F04-7535FF53C7BD}"/>
                  </a:ext>
                </a:extLst>
              </p:cNvPr>
              <p:cNvSpPr txBox="1"/>
              <p:nvPr/>
            </p:nvSpPr>
            <p:spPr>
              <a:xfrm>
                <a:off x="6095996" y="2111063"/>
                <a:ext cx="6096000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5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</m:oMath>
                  </m:oMathPara>
                </a14:m>
                <a:endParaRPr lang="ko-KR" altLang="en-US" sz="15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C7D140-DA69-93CD-5F04-7535FF53C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6" y="2111063"/>
                <a:ext cx="6096000" cy="323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4E88CB-6451-4F41-A266-1455B496582E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4E88CB-6451-4F41-A266-1455B4965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C95B9D-4104-4260-AF67-31933C3AAF36}"/>
              </a:ext>
            </a:extLst>
          </p:cNvPr>
          <p:cNvSpPr/>
          <p:nvPr/>
        </p:nvSpPr>
        <p:spPr>
          <a:xfrm>
            <a:off x="8291462" y="6295998"/>
            <a:ext cx="40874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F9430E-70C3-479B-BCC1-84DAEE2F8B17}"/>
              </a:ext>
            </a:extLst>
          </p:cNvPr>
          <p:cNvGrpSpPr/>
          <p:nvPr/>
        </p:nvGrpSpPr>
        <p:grpSpPr>
          <a:xfrm>
            <a:off x="881975" y="2325212"/>
            <a:ext cx="3708499" cy="4122514"/>
            <a:chOff x="846316" y="2627073"/>
            <a:chExt cx="3708499" cy="41225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273B5D-8826-45E9-96C5-0E3374A53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249C0B-F67E-4B47-8B8F-B2AC50A22683}"/>
                </a:ext>
              </a:extLst>
            </p:cNvPr>
            <p:cNvSpPr txBox="1"/>
            <p:nvPr/>
          </p:nvSpPr>
          <p:spPr>
            <a:xfrm>
              <a:off x="1817118" y="6411033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588852-95AE-8E9B-07D5-ABD1F1E3E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28876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8BC5BCB-9B5C-6295-E104-AF43EB2D49D4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지역 대중교통 이용도 지수</a:t>
            </a:r>
            <a:r>
              <a:rPr lang="en-US" altLang="ko-KR" dirty="0"/>
              <a:t>(LITA: Local Index of Transit Availability)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BAD1A-49E9-FE53-DE65-C46D6767098A}"/>
              </a:ext>
            </a:extLst>
          </p:cNvPr>
          <p:cNvSpPr txBox="1"/>
          <p:nvPr/>
        </p:nvSpPr>
        <p:spPr>
          <a:xfrm>
            <a:off x="8291462" y="5908299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</a:t>
            </a:r>
            <a:b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E6C0AA-D689-2821-190B-3321B9629C8C}"/>
              </a:ext>
            </a:extLst>
          </p:cNvPr>
          <p:cNvSpPr txBox="1"/>
          <p:nvPr/>
        </p:nvSpPr>
        <p:spPr>
          <a:xfrm rot="16200000">
            <a:off x="7547158" y="5925697"/>
            <a:ext cx="148860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 산출 기준</a:t>
            </a:r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EA63E-BBE6-D9B6-9223-43262E7EDEC9}"/>
              </a:ext>
            </a:extLst>
          </p:cNvPr>
          <p:cNvSpPr txBox="1"/>
          <p:nvPr/>
        </p:nvSpPr>
        <p:spPr>
          <a:xfrm>
            <a:off x="1821896" y="4995352"/>
            <a:ext cx="2559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‘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행복도시’의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설계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b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b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142ECC8-EA43-7A40-7CFA-F2DEE4BEA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19818"/>
              </p:ext>
            </p:extLst>
          </p:nvPr>
        </p:nvGraphicFramePr>
        <p:xfrm>
          <a:off x="6172499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48B881-85ED-98F6-ACAC-0B7B20EF65C5}"/>
              </a:ext>
            </a:extLst>
          </p:cNvPr>
          <p:cNvSpPr txBox="1"/>
          <p:nvPr/>
        </p:nvSpPr>
        <p:spPr>
          <a:xfrm>
            <a:off x="6863632" y="5983192"/>
            <a:ext cx="632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487B-CA86-7729-0A91-36ACD0190E78}"/>
              </a:ext>
            </a:extLst>
          </p:cNvPr>
          <p:cNvSpPr txBox="1"/>
          <p:nvPr/>
        </p:nvSpPr>
        <p:spPr>
          <a:xfrm>
            <a:off x="668313" y="5354467"/>
            <a:ext cx="6329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필요없는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방식의 설계</a:t>
            </a:r>
            <a:endParaRPr lang="en-US" altLang="ko-KR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DD2BA-26FF-915D-E648-E25477472BF0}"/>
              </a:ext>
            </a:extLst>
          </p:cNvPr>
          <p:cNvSpPr txBox="1"/>
          <p:nvPr/>
        </p:nvSpPr>
        <p:spPr>
          <a:xfrm>
            <a:off x="9385474" y="6533778"/>
            <a:ext cx="2365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통계청</a:t>
            </a:r>
            <a:r>
              <a:rPr lang="en-US" altLang="ko-KR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KOSIS </a:t>
            </a:r>
            <a:r>
              <a:rPr lang="ko-KR" altLang="en-US" sz="1200" b="0" i="0" dirty="0" err="1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국가통계포털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C608A-C2EA-BF7F-99A3-F61B748D247A}"/>
              </a:ext>
            </a:extLst>
          </p:cNvPr>
          <p:cNvSpPr txBox="1"/>
          <p:nvPr/>
        </p:nvSpPr>
        <p:spPr>
          <a:xfrm>
            <a:off x="1175553" y="5462789"/>
            <a:ext cx="6537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도시 건설 때부터 일반도로의 차선을 줄임</a:t>
            </a:r>
            <a:endParaRPr lang="en-US" altLang="ko-KR" b="0" i="0" dirty="0">
              <a:solidFill>
                <a:srgbClr val="222222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</a:t>
            </a:r>
            <a:r>
              <a:rPr lang="ko-KR" altLang="en-US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간선도로 중앙에 </a:t>
            </a:r>
            <a:r>
              <a:rPr lang="en-US" altLang="ko-KR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BRT </a:t>
            </a:r>
            <a:r>
              <a:rPr lang="ko-KR" altLang="en-US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전용차로 만듦</a:t>
            </a:r>
            <a:endParaRPr lang="en-US" altLang="ko-KR" dirty="0">
              <a:solidFill>
                <a:srgbClr val="222222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</a:t>
            </a:r>
            <a:r>
              <a:rPr lang="ko-KR" altLang="en-US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자전거 도로와 인도 너비를 넓힘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635FA20-18A1-ECCB-F883-A62CAF431036}"/>
              </a:ext>
            </a:extLst>
          </p:cNvPr>
          <p:cNvSpPr txBox="1">
            <a:spLocks/>
          </p:cNvSpPr>
          <p:nvPr/>
        </p:nvSpPr>
        <p:spPr>
          <a:xfrm>
            <a:off x="838199" y="1078756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｜</a:t>
            </a:r>
            <a:r>
              <a:rPr lang="ko-KR" altLang="en-US" sz="1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8" name="Picture 4" descr="확대이미지">
            <a:extLst>
              <a:ext uri="{FF2B5EF4-FFF2-40B4-BE49-F238E27FC236}">
                <a16:creationId xmlns:a16="http://schemas.microsoft.com/office/drawing/2014/main" id="{72B220F0-71FA-0666-E131-DB857763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243783" y="17702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6BABC-1FB3-96C2-8202-F97931DF3E9E}"/>
              </a:ext>
            </a:extLst>
          </p:cNvPr>
          <p:cNvSpPr txBox="1"/>
          <p:nvPr/>
        </p:nvSpPr>
        <p:spPr>
          <a:xfrm>
            <a:off x="7824202" y="6626706"/>
            <a:ext cx="65981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https://www.dtnews24.com/news/articleView.html?idxno=739349</a:t>
            </a: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376BD-179E-4397-B37E-E5EA42AF8924}"/>
                  </a:ext>
                </a:extLst>
              </p:cNvPr>
              <p:cNvSpPr txBox="1"/>
              <p:nvPr/>
            </p:nvSpPr>
            <p:spPr>
              <a:xfrm>
                <a:off x="2117580" y="2698068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376BD-179E-4397-B37E-E5EA42AF8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698068"/>
                <a:ext cx="2074414" cy="276999"/>
              </a:xfrm>
              <a:prstGeom prst="rect">
                <a:avLst/>
              </a:prstGeom>
              <a:blipFill>
                <a:blip r:embed="rId2"/>
                <a:stretch>
                  <a:fillRect l="-1466" t="-173333" b="-25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02CA7F4-9A8B-450E-B5D7-90091CE6FC30}"/>
                  </a:ext>
                </a:extLst>
              </p:cNvPr>
              <p:cNvSpPr/>
              <p:nvPr/>
            </p:nvSpPr>
            <p:spPr>
              <a:xfrm>
                <a:off x="1310388" y="3005160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02CA7F4-9A8B-450E-B5D7-90091CE6F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05160"/>
                <a:ext cx="3735574" cy="692497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AF3AFB0-FD0C-908A-59D2-D45DD59D6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03" y="3739469"/>
            <a:ext cx="4392969" cy="2951253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C2F53C-AEA6-1D4D-7F03-282B125B1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40376"/>
              </p:ext>
            </p:extLst>
          </p:nvPr>
        </p:nvGraphicFramePr>
        <p:xfrm>
          <a:off x="6035685" y="1439252"/>
          <a:ext cx="5428781" cy="5221430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37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4B4FC6-10A5-FB83-41F8-55D3A2ECB160}"/>
              </a:ext>
            </a:extLst>
          </p:cNvPr>
          <p:cNvSpPr txBox="1"/>
          <p:nvPr/>
        </p:nvSpPr>
        <p:spPr>
          <a:xfrm>
            <a:off x="846316" y="1843776"/>
            <a:ext cx="6096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D00CE4E-42EF-D801-E16B-94A409B09BCA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링크 저항 계수</a:t>
            </a:r>
            <a:r>
              <a:rPr lang="en-US" altLang="ko-KR" dirty="0"/>
              <a:t>(Impedance Length)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2F167F-A6B1-47FA-A5D9-ED08CD15EE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81310-A6E9-4821-8515-325C6541A236}"/>
              </a:ext>
            </a:extLst>
          </p:cNvPr>
          <p:cNvSpPr txBox="1"/>
          <p:nvPr/>
        </p:nvSpPr>
        <p:spPr>
          <a:xfrm>
            <a:off x="4567730" y="6195950"/>
            <a:ext cx="7110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다익스트라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꼭짓점 간의 최단 경로를 찾는 알고리즘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A01B7F0-177F-46AD-A9B7-6C2A9A8CE5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1224625"/>
              </p:ext>
            </p:extLst>
          </p:nvPr>
        </p:nvGraphicFramePr>
        <p:xfrm>
          <a:off x="909976" y="2578055"/>
          <a:ext cx="5332412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721165" imgH="4349875" progId="Excel.Sheet.12">
                  <p:embed/>
                </p:oleObj>
              </mc:Choice>
              <mc:Fallback>
                <p:oleObj name="Worksheet" r:id="rId5" imgW="5721165" imgH="4349875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A01B7F0-177F-46AD-A9B7-6C2A9A8CE5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9976" y="2578055"/>
                        <a:ext cx="5332412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3D5053-1BC8-011D-490E-2B3C59AD4AC4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신설노선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r>
              <a:rPr lang="en-US" altLang="ko-KR" dirty="0"/>
              <a:t>(Dijkstra’s Algorithm)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11EC1-14F1-93A9-E16D-7B4DC96E47EC}"/>
              </a:ext>
            </a:extLst>
          </p:cNvPr>
          <p:cNvSpPr txBox="1"/>
          <p:nvPr/>
        </p:nvSpPr>
        <p:spPr>
          <a:xfrm>
            <a:off x="846316" y="171602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링크저항계수값이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A01B7F0-177F-46AD-A9B7-6C2A9A8CE5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483909"/>
              </p:ext>
            </p:extLst>
          </p:nvPr>
        </p:nvGraphicFramePr>
        <p:xfrm>
          <a:off x="786288" y="2383636"/>
          <a:ext cx="5332412" cy="4434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721165" imgH="4273366" progId="Excel.Sheet.12">
                  <p:embed/>
                </p:oleObj>
              </mc:Choice>
              <mc:Fallback>
                <p:oleObj name="Worksheet" r:id="rId3" imgW="5721165" imgH="4273366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A01B7F0-177F-46AD-A9B7-6C2A9A8CE5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288" y="2383636"/>
                        <a:ext cx="5332412" cy="4434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F4DC86C9-F2E6-44A5-924A-13AC15107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142" y="1228855"/>
            <a:ext cx="2886853" cy="1561505"/>
          </a:xfrm>
          <a:prstGeom prst="round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4D15E-36E9-485A-AE53-3C6A5FCE99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2" r="-1"/>
          <a:stretch/>
        </p:blipFill>
        <p:spPr>
          <a:xfrm>
            <a:off x="7650044" y="2216054"/>
            <a:ext cx="2292432" cy="2552709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723B7A-BB05-4D7D-A774-2C428263D54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"/>
          <a:stretch/>
        </p:blipFill>
        <p:spPr>
          <a:xfrm>
            <a:off x="8880511" y="4266646"/>
            <a:ext cx="2889005" cy="2435992"/>
          </a:xfrm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21555D-6CD3-4F7F-A792-70E1697D8B4D}"/>
              </a:ext>
            </a:extLst>
          </p:cNvPr>
          <p:cNvSpPr txBox="1"/>
          <p:nvPr/>
        </p:nvSpPr>
        <p:spPr>
          <a:xfrm>
            <a:off x="776052" y="2931933"/>
            <a:ext cx="8218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정거장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D1990-5E35-47A9-9B05-21FEC068770C}"/>
              </a:ext>
            </a:extLst>
          </p:cNvPr>
          <p:cNvSpPr txBox="1"/>
          <p:nvPr/>
        </p:nvSpPr>
        <p:spPr>
          <a:xfrm>
            <a:off x="776052" y="4549792"/>
            <a:ext cx="963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정거장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D7D19-BDFF-47B4-AF95-81AAA28F4A97}"/>
              </a:ext>
            </a:extLst>
          </p:cNvPr>
          <p:cNvSpPr txBox="1"/>
          <p:nvPr/>
        </p:nvSpPr>
        <p:spPr>
          <a:xfrm>
            <a:off x="696002" y="5700579"/>
            <a:ext cx="10163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정거장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2BA251-B4AA-D3D8-4A65-A63A65341BDB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신설노선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r>
              <a:rPr lang="en-US" altLang="ko-KR" dirty="0"/>
              <a:t>(Dijkstra’s Algorithm)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85E35BC-7AC6-85C8-4ABD-72D8155B212E}"/>
              </a:ext>
            </a:extLst>
          </p:cNvPr>
          <p:cNvSpPr txBox="1">
            <a:spLocks/>
          </p:cNvSpPr>
          <p:nvPr/>
        </p:nvSpPr>
        <p:spPr>
          <a:xfrm>
            <a:off x="838199" y="944245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02E9E-8D32-7187-D2F2-00F702445C7F}"/>
              </a:ext>
            </a:extLst>
          </p:cNvPr>
          <p:cNvSpPr txBox="1"/>
          <p:nvPr/>
        </p:nvSpPr>
        <p:spPr>
          <a:xfrm>
            <a:off x="7198360" y="6428797"/>
            <a:ext cx="549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</a:t>
            </a:r>
            <a:r>
              <a:rPr lang="ko-KR" altLang="en-US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세종시 내부 교통망 서비스 수준</a:t>
            </a:r>
            <a:r>
              <a:rPr lang="en-US" altLang="ko-KR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(LOS) </a:t>
            </a:r>
            <a:r>
              <a:rPr lang="ko-KR" altLang="en-US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현황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0558D41-7290-A6B0-7F74-5677CCFEA8B4}"/>
              </a:ext>
            </a:extLst>
          </p:cNvPr>
          <p:cNvSpPr txBox="1">
            <a:spLocks/>
          </p:cNvSpPr>
          <p:nvPr/>
        </p:nvSpPr>
        <p:spPr>
          <a:xfrm>
            <a:off x="838199" y="1078756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｜</a:t>
            </a:r>
            <a:r>
              <a:rPr lang="ko-KR" altLang="en-US" sz="1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2D25A59-8232-D80E-E1AC-3624D86054E3}"/>
              </a:ext>
            </a:extLst>
          </p:cNvPr>
          <p:cNvSpPr txBox="1">
            <a:spLocks/>
          </p:cNvSpPr>
          <p:nvPr/>
        </p:nvSpPr>
        <p:spPr>
          <a:xfrm>
            <a:off x="1588882" y="494172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800" i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100,751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명에서</a:t>
            </a:r>
          </a:p>
          <a:p>
            <a:pPr algn="ctr"/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800" i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391,376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명으로 </a:t>
            </a:r>
          </a:p>
          <a:p>
            <a:pPr algn="ctr"/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가량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/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054F6-A56E-2217-942E-77A154665695}"/>
              </a:ext>
            </a:extLst>
          </p:cNvPr>
          <p:cNvSpPr txBox="1"/>
          <p:nvPr/>
        </p:nvSpPr>
        <p:spPr>
          <a:xfrm>
            <a:off x="7688379" y="5356924"/>
            <a:ext cx="6350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1026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B6F366B9-850D-C607-E20C-2C8CC8F1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770271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A324E3-C10A-2529-062C-450A75E9965C}"/>
              </a:ext>
            </a:extLst>
          </p:cNvPr>
          <p:cNvSpPr txBox="1"/>
          <p:nvPr/>
        </p:nvSpPr>
        <p:spPr>
          <a:xfrm>
            <a:off x="8063502" y="6221108"/>
            <a:ext cx="6908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https://www.sjpost.co.kr/news/articleView.html?idxno=55025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DA0A9D-CB66-F040-4525-87D76A41F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27517"/>
              </p:ext>
            </p:extLst>
          </p:nvPr>
        </p:nvGraphicFramePr>
        <p:xfrm>
          <a:off x="6960041" y="1546288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293AEF2-A40B-AB34-2C35-189DD8658B97}"/>
              </a:ext>
            </a:extLst>
          </p:cNvPr>
          <p:cNvSpPr txBox="1"/>
          <p:nvPr/>
        </p:nvSpPr>
        <p:spPr>
          <a:xfrm>
            <a:off x="8255267" y="5926844"/>
            <a:ext cx="7488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지난해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11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월 기준 교차로 서비스 수준 분석 결과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(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세종시 제공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)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출처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: 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디트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NEWS24(http://www.dtnews24.com)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B3C33A6-986C-E84A-BF7D-737A8A2759BE}"/>
              </a:ext>
            </a:extLst>
          </p:cNvPr>
          <p:cNvSpPr txBox="1">
            <a:spLocks/>
          </p:cNvSpPr>
          <p:nvPr/>
        </p:nvSpPr>
        <p:spPr>
          <a:xfrm>
            <a:off x="736599" y="1129209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2A3F1CA-DAD0-8B6E-6E84-DBF796E1C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814214"/>
              </p:ext>
            </p:extLst>
          </p:nvPr>
        </p:nvGraphicFramePr>
        <p:xfrm>
          <a:off x="-378722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76527BB-BD65-79E3-730C-05AB3530E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4935042"/>
              </p:ext>
            </p:extLst>
          </p:nvPr>
        </p:nvGraphicFramePr>
        <p:xfrm>
          <a:off x="446602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150643-4AA2-21DE-2D56-1AFA79A209CC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2D5E816-37F2-1EC4-9D00-3F3DFB6DFC3C}"/>
              </a:ext>
            </a:extLst>
          </p:cNvPr>
          <p:cNvSpPr txBox="1">
            <a:spLocks/>
          </p:cNvSpPr>
          <p:nvPr/>
        </p:nvSpPr>
        <p:spPr>
          <a:xfrm>
            <a:off x="846316" y="1025470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　문제점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1.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배차간격이 김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91C57FA-6AB2-EA8B-A5F8-E956C592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485673"/>
              </p:ext>
            </p:extLst>
          </p:nvPr>
        </p:nvGraphicFramePr>
        <p:xfrm>
          <a:off x="-525868" y="2518621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36BB28-1EEB-A8A1-E22D-604FEC3846E9}"/>
              </a:ext>
            </a:extLst>
          </p:cNvPr>
          <p:cNvCxnSpPr>
            <a:cxnSpLocks/>
          </p:cNvCxnSpPr>
          <p:nvPr/>
        </p:nvCxnSpPr>
        <p:spPr>
          <a:xfrm flipV="1">
            <a:off x="2052320" y="3018921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97E1D4-7C36-F1CB-E95F-A4CA5140F66B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25B2E91-20F3-BB8C-5460-26CE2F9B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035797"/>
              </p:ext>
            </p:extLst>
          </p:nvPr>
        </p:nvGraphicFramePr>
        <p:xfrm>
          <a:off x="2573633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EA4AB70-BD97-31F8-47D0-25B7E6D1B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398201"/>
              </p:ext>
            </p:extLst>
          </p:nvPr>
        </p:nvGraphicFramePr>
        <p:xfrm>
          <a:off x="6885697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36A143C-65D3-3DBF-D2DC-F6B2145D3FA0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B7ED15-764C-C71F-13F3-522D0AC5D97A}"/>
              </a:ext>
            </a:extLst>
          </p:cNvPr>
          <p:cNvSpPr txBox="1">
            <a:spLocks/>
          </p:cNvSpPr>
          <p:nvPr/>
        </p:nvSpPr>
        <p:spPr>
          <a:xfrm>
            <a:off x="846316" y="1043322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　문제점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2.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　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148F67-FC28-3168-5BF8-798A0B722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774303"/>
              </p:ext>
            </p:extLst>
          </p:nvPr>
        </p:nvGraphicFramePr>
        <p:xfrm>
          <a:off x="25876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CA8E17-4CAA-041A-9403-17AF0DA48D3C}"/>
              </a:ext>
            </a:extLst>
          </p:cNvPr>
          <p:cNvCxnSpPr>
            <a:cxnSpLocks/>
          </p:cNvCxnSpPr>
          <p:nvPr/>
        </p:nvCxnSpPr>
        <p:spPr>
          <a:xfrm flipV="1">
            <a:off x="1996351" y="2959768"/>
            <a:ext cx="2671902" cy="8904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B84197-36FA-06F3-0110-12D667ABD242}"/>
              </a:ext>
            </a:extLst>
          </p:cNvPr>
          <p:cNvCxnSpPr>
            <a:cxnSpLocks/>
          </p:cNvCxnSpPr>
          <p:nvPr/>
        </p:nvCxnSpPr>
        <p:spPr>
          <a:xfrm flipV="1">
            <a:off x="3307107" y="3898232"/>
            <a:ext cx="1630653" cy="245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421946D-0FF5-370E-0303-4D84CF43C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200876"/>
              </p:ext>
            </p:extLst>
          </p:nvPr>
        </p:nvGraphicFramePr>
        <p:xfrm>
          <a:off x="2573633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E20ABDDD-CCC3-209E-02D2-15F185E8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565798"/>
              </p:ext>
            </p:extLst>
          </p:nvPr>
        </p:nvGraphicFramePr>
        <p:xfrm>
          <a:off x="7220442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F79C12-BE5A-3077-7987-AC202FF3D8DA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C6ED428-230A-EE30-A513-CF0C32E3E821}"/>
              </a:ext>
            </a:extLst>
          </p:cNvPr>
          <p:cNvSpPr txBox="1">
            <a:spLocks/>
          </p:cNvSpPr>
          <p:nvPr/>
        </p:nvSpPr>
        <p:spPr>
          <a:xfrm>
            <a:off x="844928" y="1060922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　문제점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3.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43D8D24-7FF4-9BD9-D260-4140FE68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400946"/>
              </p:ext>
            </p:extLst>
          </p:nvPr>
        </p:nvGraphicFramePr>
        <p:xfrm>
          <a:off x="25876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DB6BCD-22B2-6C6A-AB7D-2EEAEDFB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952952"/>
              </p:ext>
            </p:extLst>
          </p:nvPr>
        </p:nvGraphicFramePr>
        <p:xfrm>
          <a:off x="2573633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09348A-7F71-0AEE-F294-C51D6CF81D78}"/>
              </a:ext>
            </a:extLst>
          </p:cNvPr>
          <p:cNvCxnSpPr>
            <a:cxnSpLocks/>
          </p:cNvCxnSpPr>
          <p:nvPr/>
        </p:nvCxnSpPr>
        <p:spPr>
          <a:xfrm flipV="1">
            <a:off x="1996966" y="2997901"/>
            <a:ext cx="2610034" cy="8163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64D6DF-3347-4468-BB65-B383EF739A6C}"/>
              </a:ext>
            </a:extLst>
          </p:cNvPr>
          <p:cNvCxnSpPr>
            <a:cxnSpLocks/>
          </p:cNvCxnSpPr>
          <p:nvPr/>
        </p:nvCxnSpPr>
        <p:spPr>
          <a:xfrm flipV="1">
            <a:off x="3258207" y="4552022"/>
            <a:ext cx="1807779" cy="21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60A6E8-2A21-9C3F-1773-7594F690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328883"/>
              </p:ext>
            </p:extLst>
          </p:nvPr>
        </p:nvGraphicFramePr>
        <p:xfrm>
          <a:off x="7126016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92B65CE-835F-3CCE-5CAD-7B83DD1380CC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0CCE793-5C11-FA2B-C7A5-8DD77B8DC1A4}"/>
              </a:ext>
            </a:extLst>
          </p:cNvPr>
          <p:cNvSpPr txBox="1">
            <a:spLocks/>
          </p:cNvSpPr>
          <p:nvPr/>
        </p:nvSpPr>
        <p:spPr>
          <a:xfrm>
            <a:off x="846316" y="1067881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혼잡상황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7B245-EC44-CDC6-5496-4FCDD89C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8" y="2278418"/>
            <a:ext cx="10940824" cy="3044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8A87790-8B57-EC7F-1934-52ADABE945D7}"/>
              </a:ext>
            </a:extLst>
          </p:cNvPr>
          <p:cNvSpPr txBox="1">
            <a:spLocks/>
          </p:cNvSpPr>
          <p:nvPr/>
        </p:nvSpPr>
        <p:spPr>
          <a:xfrm>
            <a:off x="1775275" y="5681939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495954"/>
            <a:ext cx="8562406" cy="18897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827694" y="4683526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866913" y="2665809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866913" y="2019911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393881" y="2672350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393881" y="1578237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대중교통의 문제점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312010" y="4314194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063248" y="398135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 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15245" y="203099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49970" y="1840052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25912" y="2747133"/>
            <a:ext cx="633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6974898" y="2085330"/>
            <a:ext cx="633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23539" y="2743339"/>
            <a:ext cx="633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250887" y="3549644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165904" y="4818912"/>
            <a:ext cx="313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주민들의 편의 증대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09452" y="227916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770516" y="2030995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26" y="1506638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021616" y="483120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555726" y="6267379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세종시 내 인구 밀집 지역</a:t>
            </a: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2142</Words>
  <Application>Microsoft Office PowerPoint</Application>
  <PresentationFormat>와이드스크린</PresentationFormat>
  <Paragraphs>797</Paragraphs>
  <Slides>22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Apple SD Gothic Neo</vt:lpstr>
      <vt:lpstr>KoPubWorld돋움체 Medium</vt:lpstr>
      <vt:lpstr>Noto Sans KR Black</vt:lpstr>
      <vt:lpstr>Noto Sans KR Medium</vt:lpstr>
      <vt:lpstr>Söhne</vt:lpstr>
      <vt:lpstr>닉스곤체 B 2.0</vt:lpstr>
      <vt:lpstr>닉스곤체 L 2.0</vt:lpstr>
      <vt:lpstr>닉스곤체 M 2.0</vt:lpstr>
      <vt:lpstr>맑은 고딕</vt:lpstr>
      <vt:lpstr>이사만루체 Medium</vt:lpstr>
      <vt:lpstr>Arial</vt:lpstr>
      <vt:lpstr>Cambria Math</vt:lpstr>
      <vt:lpstr>Office 테마</vt:lpstr>
      <vt:lpstr>Microsoft Excel 워크시트</vt:lpstr>
      <vt:lpstr>세종시 버스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제안</vt:lpstr>
      <vt:lpstr>PowerPoint 프레젠테이션</vt:lpstr>
      <vt:lpstr>기존 서비스와의 차별성 및 독창성</vt:lpstr>
      <vt:lpstr>기존 서비스와의 차별성 및 독창성</vt:lpstr>
      <vt:lpstr>데이터 분석 과정</vt:lpstr>
      <vt:lpstr>데이터 분석 과정</vt:lpstr>
      <vt:lpstr>데이터 분석 과정</vt:lpstr>
      <vt:lpstr>데이터 분석 과정</vt:lpstr>
      <vt:lpstr>데이터 분석 과정</vt:lpstr>
      <vt:lpstr>데이터 분석 과정</vt:lpstr>
      <vt:lpstr>데이터 분석 과정</vt:lpstr>
      <vt:lpstr>데이터 분석 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114</cp:revision>
  <dcterms:created xsi:type="dcterms:W3CDTF">2023-09-25T03:50:00Z</dcterms:created>
  <dcterms:modified xsi:type="dcterms:W3CDTF">2023-09-27T13:49:55Z</dcterms:modified>
</cp:coreProperties>
</file>